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1A1C-D12C-4A20-86C1-AE5EBAED5DEB}" type="datetimeFigureOut">
              <a:rPr lang="hu-HU" smtClean="0"/>
              <a:pPr/>
              <a:t>2013.04.24.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E37E-32A8-4202-B9E6-22B3236235D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1A1C-D12C-4A20-86C1-AE5EBAED5DEB}" type="datetimeFigureOut">
              <a:rPr lang="hu-HU" smtClean="0"/>
              <a:pPr/>
              <a:t>2013.04.24.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E37E-32A8-4202-B9E6-22B3236235D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1A1C-D12C-4A20-86C1-AE5EBAED5DEB}" type="datetimeFigureOut">
              <a:rPr lang="hu-HU" smtClean="0"/>
              <a:pPr/>
              <a:t>2013.04.24.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E37E-32A8-4202-B9E6-22B3236235D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1A1C-D12C-4A20-86C1-AE5EBAED5DEB}" type="datetimeFigureOut">
              <a:rPr lang="hu-HU" smtClean="0"/>
              <a:pPr/>
              <a:t>2013.04.24.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E37E-32A8-4202-B9E6-22B3236235D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1A1C-D12C-4A20-86C1-AE5EBAED5DEB}" type="datetimeFigureOut">
              <a:rPr lang="hu-HU" smtClean="0"/>
              <a:pPr/>
              <a:t>2013.04.24.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184E37E-32A8-4202-B9E6-22B3236235D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1A1C-D12C-4A20-86C1-AE5EBAED5DEB}" type="datetimeFigureOut">
              <a:rPr lang="hu-HU" smtClean="0"/>
              <a:pPr/>
              <a:t>2013.04.24.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E37E-32A8-4202-B9E6-22B3236235D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1A1C-D12C-4A20-86C1-AE5EBAED5DEB}" type="datetimeFigureOut">
              <a:rPr lang="hu-HU" smtClean="0"/>
              <a:pPr/>
              <a:t>2013.04.24.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E37E-32A8-4202-B9E6-22B3236235D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1A1C-D12C-4A20-86C1-AE5EBAED5DEB}" type="datetimeFigureOut">
              <a:rPr lang="hu-HU" smtClean="0"/>
              <a:pPr/>
              <a:t>2013.04.24.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E37E-32A8-4202-B9E6-22B3236235D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1A1C-D12C-4A20-86C1-AE5EBAED5DEB}" type="datetimeFigureOut">
              <a:rPr lang="hu-HU" smtClean="0"/>
              <a:pPr/>
              <a:t>2013.04.24.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E37E-32A8-4202-B9E6-22B3236235D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1A1C-D12C-4A20-86C1-AE5EBAED5DEB}" type="datetimeFigureOut">
              <a:rPr lang="hu-HU" smtClean="0"/>
              <a:pPr/>
              <a:t>2013.04.24.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E37E-32A8-4202-B9E6-22B3236235D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hu-H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Kép beszúrásához kattintson az ikonra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1A1C-D12C-4A20-86C1-AE5EBAED5DEB}" type="datetimeFigureOut">
              <a:rPr lang="hu-HU" smtClean="0"/>
              <a:pPr/>
              <a:t>2013.04.24.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E37E-32A8-4202-B9E6-22B3236235D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05F1A1C-D12C-4A20-86C1-AE5EBAED5DEB}" type="datetimeFigureOut">
              <a:rPr lang="hu-HU" smtClean="0"/>
              <a:pPr/>
              <a:t>2013.04.24.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184E37E-32A8-4202-B9E6-22B3236235D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22030" y="376064"/>
            <a:ext cx="8229600" cy="1828800"/>
          </a:xfrm>
        </p:spPr>
        <p:txBody>
          <a:bodyPr/>
          <a:lstStyle/>
          <a:p>
            <a:r>
              <a:rPr lang="hu-HU" dirty="0" smtClean="0"/>
              <a:t>Megújuló energiaforrások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51520" y="3331698"/>
            <a:ext cx="8496944" cy="2401558"/>
          </a:xfrm>
        </p:spPr>
        <p:txBody>
          <a:bodyPr>
            <a:normAutofit/>
          </a:bodyPr>
          <a:lstStyle/>
          <a:p>
            <a:r>
              <a:rPr lang="hu-HU" sz="4000" smtClean="0"/>
              <a:t>Hőszivattyúk </a:t>
            </a:r>
            <a:endParaRPr lang="hu-HU" sz="4000" dirty="0" smtClean="0"/>
          </a:p>
          <a:p>
            <a:endParaRPr lang="hu-HU" sz="4000" dirty="0" smtClean="0"/>
          </a:p>
          <a:p>
            <a:r>
              <a:rPr lang="hu-HU" sz="2400" i="1" dirty="0" smtClean="0">
                <a:solidFill>
                  <a:srgbClr val="002060"/>
                </a:solidFill>
              </a:rPr>
              <a:t>Készítette: Kovács Gyula </a:t>
            </a:r>
            <a:endParaRPr lang="hu-HU" sz="24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latin typeface="+mn-lt"/>
              </a:rPr>
              <a:t>A hőszivattyú termodinamikai körfolyamata</a:t>
            </a:r>
            <a:endParaRPr lang="hu-HU" dirty="0">
              <a:latin typeface="+mn-lt"/>
            </a:endParaRPr>
          </a:p>
        </p:txBody>
      </p:sp>
      <p:pic>
        <p:nvPicPr>
          <p:cNvPr id="3074" name="Picture 2" descr="Fájl:Pumpepros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6416" y="1700808"/>
            <a:ext cx="7620000" cy="4819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+mn-lt"/>
              </a:rPr>
              <a:t>A hőszivattyú hatásfoka</a:t>
            </a:r>
            <a:endParaRPr lang="hu-HU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 hőszivattyú hatásfokát a kimeneten megjelenő energia és a befektetett energia hányadosaként kapjuk meg, akárcsak mint minden más rendszer esetében. Az érdekesség az, hogy ez a hatásfok meghaladja a 100 %-ot! </a:t>
            </a:r>
          </a:p>
          <a:p>
            <a:r>
              <a:rPr lang="hu-HU" dirty="0" smtClean="0"/>
              <a:t>Ez azért lehetséges mert a befektetett energián kívül még a környezetéből is nyer energiát, ami lehetővé teszi a közel 300%-os hatásfokot.</a:t>
            </a:r>
          </a:p>
          <a:p>
            <a:r>
              <a:rPr lang="hu-HU" dirty="0" smtClean="0"/>
              <a:t>Jó közelítéssel 1 J befektetett villamos energia hatására 3 J hőenergiát nyerhetünk, amelyből 2 J a környezet biztosít.</a:t>
            </a:r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+mn-lt"/>
              </a:rPr>
              <a:t>Köszönöm a figyelmet!</a:t>
            </a:r>
            <a:endParaRPr lang="hu-HU" dirty="0">
              <a:latin typeface="+mn-lt"/>
            </a:endParaRPr>
          </a:p>
        </p:txBody>
      </p:sp>
      <p:pic>
        <p:nvPicPr>
          <p:cNvPr id="1028" name="Picture 4" descr="http://www.rifeng-hoszivattyu.hu/uploads/images/hiseer/AW20-stainl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11058"/>
            <a:ext cx="2736304" cy="2421998"/>
          </a:xfrm>
          <a:prstGeom prst="rect">
            <a:avLst/>
          </a:prstGeom>
          <a:noFill/>
        </p:spPr>
      </p:pic>
      <p:pic>
        <p:nvPicPr>
          <p:cNvPr id="1026" name="Picture 2" descr="http://www.irec.hu/hosz/hoszivatty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149080"/>
            <a:ext cx="2736304" cy="2535643"/>
          </a:xfrm>
          <a:prstGeom prst="rect">
            <a:avLst/>
          </a:prstGeom>
          <a:noFill/>
        </p:spPr>
      </p:pic>
      <p:pic>
        <p:nvPicPr>
          <p:cNvPr id="1032" name="Picture 8" descr="http://www.hantos-ker.hu/img/econ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1484784"/>
            <a:ext cx="3364038" cy="5184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+mn-lt"/>
              </a:rPr>
              <a:t>A hőszivattyú</a:t>
            </a:r>
            <a:endParaRPr lang="hu-HU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</a:t>
            </a:r>
            <a:r>
              <a:rPr lang="hu-HU" b="1" dirty="0" smtClean="0"/>
              <a:t>hőszivattyú</a:t>
            </a:r>
            <a:r>
              <a:rPr lang="hu-HU" dirty="0" smtClean="0"/>
              <a:t> olyan berendezés, mely arra szolgál, hogy az alacsonyabb hőmérsékletű környezetből hőt vonjon ki és azt magasabb hőmérsékletű helyre szállítsa. A hőszivattyú működését tekintve egy fordított  hűtőgép, melynél nem a hideg oldalon elvont, hanem a meleg oldalon leadott hőt hasznosítja. </a:t>
            </a: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+mn-lt"/>
              </a:rPr>
              <a:t>Hőszivattyú </a:t>
            </a:r>
            <a:r>
              <a:rPr lang="hu-HU" dirty="0" err="1" smtClean="0">
                <a:latin typeface="+mn-lt"/>
              </a:rPr>
              <a:t>tipusai</a:t>
            </a:r>
            <a:endParaRPr lang="hu-HU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b="1" dirty="0" smtClean="0"/>
              <a:t>Legfőbb típusok:</a:t>
            </a:r>
          </a:p>
          <a:p>
            <a:r>
              <a:rPr lang="hu-HU" b="1" dirty="0" smtClean="0"/>
              <a:t>Talaj kollektoros rendszer</a:t>
            </a:r>
          </a:p>
          <a:p>
            <a:r>
              <a:rPr lang="hu-HU" b="1" dirty="0" smtClean="0"/>
              <a:t>Masszív abszorber</a:t>
            </a:r>
          </a:p>
          <a:p>
            <a:r>
              <a:rPr lang="hu-HU" b="1" dirty="0" smtClean="0"/>
              <a:t>Talajszondás rendszer</a:t>
            </a:r>
          </a:p>
          <a:p>
            <a:r>
              <a:rPr lang="hu-HU" b="1" dirty="0" smtClean="0"/>
              <a:t>Talajvizes rendszer</a:t>
            </a:r>
          </a:p>
          <a:p>
            <a:r>
              <a:rPr lang="hu-HU" b="1" dirty="0" smtClean="0"/>
              <a:t>Levegő kondenzációs rendszer</a:t>
            </a:r>
            <a:endParaRPr lang="hu-HU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+mn-lt"/>
              </a:rPr>
              <a:t>Hőszivattyúk működési elve:</a:t>
            </a:r>
            <a:endParaRPr lang="hu-HU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Működése a termodinamika második főtételén alapszik. Miszerint a hő spontán nem áramlik a hidegebb helyről a melegebb felé, ezért külső munkát kell befektetni ahhoz, hogy ez a folyamat végbemenjen. A hőszivattyúk lényegében a hőerőgépek megfordított működtetése. </a:t>
            </a:r>
          </a:p>
          <a:p>
            <a:r>
              <a:rPr lang="hu-HU" dirty="0" smtClean="0"/>
              <a:t>A hőszivattyúk igen magas hatásfokkal üzemeltethetők.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hőszivattyú működési elve</a:t>
            </a:r>
            <a:endParaRPr lang="hu-HU" dirty="0"/>
          </a:p>
        </p:txBody>
      </p:sp>
      <p:pic>
        <p:nvPicPr>
          <p:cNvPr id="8194" name="Picture 2" descr="http://www.free-energy.hu/pajert16/hosziv_mukodes_sem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5" y="1844824"/>
            <a:ext cx="5400599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</a:t>
            </a:r>
            <a:r>
              <a:rPr lang="hu-HU" dirty="0" smtClean="0">
                <a:latin typeface="+mn-lt"/>
              </a:rPr>
              <a:t>hőszivattyú</a:t>
            </a:r>
            <a:r>
              <a:rPr lang="hu-HU" dirty="0" smtClean="0"/>
              <a:t> energetikai </a:t>
            </a:r>
            <a:r>
              <a:rPr lang="hu-HU" dirty="0" smtClean="0">
                <a:latin typeface="+mn-lt"/>
              </a:rPr>
              <a:t>egyensúlya</a:t>
            </a:r>
            <a:endParaRPr lang="hu-HU" dirty="0">
              <a:latin typeface="+mn-lt"/>
            </a:endParaRPr>
          </a:p>
        </p:txBody>
      </p:sp>
      <p:pic>
        <p:nvPicPr>
          <p:cNvPr id="7170" name="Picture 2" descr="http://www.free-energy.hu/pajert16/hosziv_egyszeru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772816"/>
            <a:ext cx="6624736" cy="46982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latin typeface="+mn-lt"/>
              </a:rPr>
              <a:t>Gázüzemű hőszivattyú működése</a:t>
            </a:r>
            <a:endParaRPr lang="hu-HU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u-HU" dirty="0" smtClean="0"/>
              <a:t>A hőszivattyúban egy kompresszor sűríti a munkaközeget. Az összenyomás során a gáz cseppfolyóssá válik, azaz a részecskék potenciális energiája megnövekszik a kinetikus energia rovására. Ennek a magas hőmérsékletű cseppfolyós gáznak a hőjét un. kondenzátoron keresztül leadjuk egy másik közegnek, pl. a fűtendő víznek. Az itt ismertetett módszert végteleníthetjük úgy, hogy a kondenzátor másik oldalán a cseppfolyósított gázt visszavezetjük abba a tartályba, ahol a környezet hőjét vonjuk el.</a:t>
            </a:r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latin typeface="+mn-lt"/>
              </a:rPr>
              <a:t>Gázüzemű hőszivattyú működése</a:t>
            </a:r>
            <a:endParaRPr lang="hu-HU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hu-HU" dirty="0" smtClean="0"/>
              <a:t>Gondoskodni kell azonban arról is, hogy ezt a cseppfolyós gázt csak fokozatosan vezessük vissza, hogy ott az a kis nyomáson már alacsonyabb hőmérsékleten is elpárologhasson. Erre a célra egy expanziós szelepet alkalmazunk, mely a nagynyomású cseppfolyós gáznak mindig csak egy kis részét engedi át. A szelep másik oldalán megjelenő folyékony közeg alacsony nyomású és alacsony hőmérsékletű lesz. Mivel ez a hőmérséklet alacsonyabb a környezet hőmérsékleténél, ezért hőt fog elvonni onnét. A hőelvonás során viszont a folyadék elkezd párologni, azaz ismét gáz halmazállapotúvá válik. Ezt a tartályt, ahol a folyadék elpárolog, párologtatónak nevezzük. Az elpárologtatott gázt ismét összenyomjuk a kompresszorral, amitől az magasabb hőmérsékletűvé és cseppfolyóssá válik.</a:t>
            </a:r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+mn-lt"/>
              </a:rPr>
              <a:t>Munka közeg</a:t>
            </a:r>
            <a:endParaRPr lang="hu-HU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853136"/>
          </a:xfrm>
        </p:spPr>
        <p:txBody>
          <a:bodyPr>
            <a:normAutofit/>
          </a:bodyPr>
          <a:lstStyle/>
          <a:p>
            <a:r>
              <a:rPr lang="hu-HU" dirty="0" smtClean="0"/>
              <a:t>Olyan gázra van szükségünk a hőszivattyúban, aminek nagyon alacsony a forráspontja és csak nagy nyomás alatt cseppfolyósodik. Ha a gáz forráspontja nem elég alacsony, akkor már kis nyomáson is cseppfolyós marad, így nem kezd el párologni, azaz nem von el hőt a környezetétől.</a:t>
            </a:r>
          </a:p>
          <a:p>
            <a:r>
              <a:rPr lang="hu-HU" dirty="0" smtClean="0"/>
              <a:t>Alkalmazható gázok:</a:t>
            </a:r>
            <a:br>
              <a:rPr lang="hu-HU" dirty="0" smtClean="0"/>
            </a:br>
            <a:r>
              <a:rPr lang="hu-HU" dirty="0" smtClean="0"/>
              <a:t>például a C</a:t>
            </a:r>
            <a:r>
              <a:rPr lang="hu-HU" baseline="-25000" dirty="0" smtClean="0"/>
              <a:t>2</a:t>
            </a:r>
            <a:r>
              <a:rPr lang="hu-HU" dirty="0" smtClean="0"/>
              <a:t>H</a:t>
            </a:r>
            <a:r>
              <a:rPr lang="hu-HU" baseline="-25000" dirty="0" smtClean="0"/>
              <a:t>2</a:t>
            </a:r>
            <a:r>
              <a:rPr lang="hu-HU" dirty="0" smtClean="0"/>
              <a:t>F</a:t>
            </a:r>
            <a:r>
              <a:rPr lang="hu-HU" baseline="-25000" dirty="0" smtClean="0"/>
              <a:t>4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(régebben a klórtartalmuk gázok voltak használatosak)</a:t>
            </a:r>
            <a:endParaRPr lang="hu-H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egycsúcs">
  <a:themeElements>
    <a:clrScheme name="Hegycsúcs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Hegycsúcs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egycsúcs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61</TotalTime>
  <Words>483</Words>
  <Application>Microsoft Office PowerPoint</Application>
  <PresentationFormat>Diavetítés a képernyőre (4:3 oldalarány)</PresentationFormat>
  <Paragraphs>31</Paragraphs>
  <Slides>12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Hegycsúcs</vt:lpstr>
      <vt:lpstr>Megújuló energiaforrások</vt:lpstr>
      <vt:lpstr>A hőszivattyú</vt:lpstr>
      <vt:lpstr>Hőszivattyú tipusai</vt:lpstr>
      <vt:lpstr>Hőszivattyúk működési elve:</vt:lpstr>
      <vt:lpstr>A hőszivattyú működési elve</vt:lpstr>
      <vt:lpstr>A hőszivattyú energetikai egyensúlya</vt:lpstr>
      <vt:lpstr>Gázüzemű hőszivattyú működése</vt:lpstr>
      <vt:lpstr>Gázüzemű hőszivattyú működése</vt:lpstr>
      <vt:lpstr>Munka közeg</vt:lpstr>
      <vt:lpstr>A hőszivattyú termodinamikai körfolyamata</vt:lpstr>
      <vt:lpstr>A hőszivattyú hatásfoka</vt:lpstr>
      <vt:lpstr>Köszönöm a figyelmet!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Megújuló energiaforrások</dc:title>
  <dc:creator>Dell</dc:creator>
  <cp:lastModifiedBy>Dell</cp:lastModifiedBy>
  <cp:revision>8</cp:revision>
  <dcterms:created xsi:type="dcterms:W3CDTF">2013-04-21T17:20:10Z</dcterms:created>
  <dcterms:modified xsi:type="dcterms:W3CDTF">2013-04-24T03:19:15Z</dcterms:modified>
</cp:coreProperties>
</file>